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e2577c35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e2577c35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2577c35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e2577c35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e2577c3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e2577c3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2fee7f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2fee7f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e2577c35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e2577c35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e2577c35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e2577c35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2ffa324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2ffa324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e2577c35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e2577c35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e2577c35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e2577c35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e2577c35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e2577c35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3"/>
          <p:cNvGrpSpPr/>
          <p:nvPr/>
        </p:nvGrpSpPr>
        <p:grpSpPr>
          <a:xfrm>
            <a:off x="-166" y="-903975"/>
            <a:ext cx="9144331" cy="7094950"/>
            <a:chOff x="1461975" y="-299050"/>
            <a:chExt cx="6822600" cy="7094950"/>
          </a:xfrm>
        </p:grpSpPr>
        <p:sp>
          <p:nvSpPr>
            <p:cNvPr id="65" name="Google Shape;65;p13"/>
            <p:cNvSpPr/>
            <p:nvPr/>
          </p:nvSpPr>
          <p:spPr>
            <a:xfrm rot="10800000">
              <a:off x="1461975" y="487200"/>
              <a:ext cx="6822600" cy="6308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461975" y="-299050"/>
              <a:ext cx="6822600" cy="786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" name="Google Shape;67;p13"/>
          <p:cNvSpPr txBox="1"/>
          <p:nvPr>
            <p:ph type="title"/>
          </p:nvPr>
        </p:nvSpPr>
        <p:spPr>
          <a:xfrm>
            <a:off x="2026088" y="0"/>
            <a:ext cx="5016900" cy="1845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BF0C2"/>
                </a:solidFill>
              </a:rPr>
              <a:t>Trendify</a:t>
            </a:r>
            <a:endParaRPr>
              <a:solidFill>
                <a:srgbClr val="FBF0C2"/>
              </a:solidFill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3375596" y="2727637"/>
            <a:ext cx="2317893" cy="2095236"/>
          </a:xfrm>
          <a:prstGeom prst="ellipse">
            <a:avLst/>
          </a:prstGeom>
          <a:solidFill>
            <a:srgbClr val="FBF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 title="d09fd28018a293d2ddb09a8c26c4725622a1f40bdd1abed1e3c9d642dd0c8aa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548" y="2776098"/>
            <a:ext cx="2118000" cy="199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6032350" y="893825"/>
            <a:ext cx="1206900" cy="1268400"/>
          </a:xfrm>
          <a:prstGeom prst="ellipse">
            <a:avLst/>
          </a:prstGeom>
          <a:solidFill>
            <a:srgbClr val="FBF0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/>
          <p:nvPr/>
        </p:nvSpPr>
        <p:spPr>
          <a:xfrm rot="5400000">
            <a:off x="5969800" y="887075"/>
            <a:ext cx="1332000" cy="1281900"/>
          </a:xfrm>
          <a:prstGeom prst="pie">
            <a:avLst>
              <a:gd fmla="val 655747" name="adj1"/>
              <a:gd fmla="val 1620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-3656375" y="-2918950"/>
            <a:ext cx="457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791579" y="1536491"/>
            <a:ext cx="621300" cy="2519400"/>
          </a:xfrm>
          <a:prstGeom prst="diagStripe">
            <a:avLst>
              <a:gd fmla="val 28276" name="adj"/>
            </a:avLst>
          </a:prstGeom>
          <a:solidFill>
            <a:srgbClr val="FBF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3"/>
          <p:cNvSpPr/>
          <p:nvPr/>
        </p:nvSpPr>
        <p:spPr>
          <a:xfrm rot="3812623">
            <a:off x="4305251" y="2940602"/>
            <a:ext cx="1766944" cy="1167096"/>
          </a:xfrm>
          <a:prstGeom prst="blockArc">
            <a:avLst>
              <a:gd fmla="val 11971103" name="adj1"/>
              <a:gd fmla="val 20323248" name="adj2"/>
              <a:gd fmla="val 6298" name="adj3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75;p13"/>
          <p:cNvCxnSpPr/>
          <p:nvPr/>
        </p:nvCxnSpPr>
        <p:spPr>
          <a:xfrm flipH="1" rot="10800000">
            <a:off x="5030600" y="1538175"/>
            <a:ext cx="938400" cy="122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3"/>
          <p:cNvSpPr/>
          <p:nvPr/>
        </p:nvSpPr>
        <p:spPr>
          <a:xfrm flipH="1" rot="-350370">
            <a:off x="4972675" y="2674944"/>
            <a:ext cx="106151" cy="95912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3"/>
          <p:cNvSpPr/>
          <p:nvPr/>
        </p:nvSpPr>
        <p:spPr>
          <a:xfrm rot="243290">
            <a:off x="5147081" y="2136355"/>
            <a:ext cx="954589" cy="570240"/>
          </a:xfrm>
          <a:prstGeom prst="triangle">
            <a:avLst>
              <a:gd fmla="val 40205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/>
          <p:nvPr/>
        </p:nvSpPr>
        <p:spPr>
          <a:xfrm rot="3618361">
            <a:off x="5347363" y="2655283"/>
            <a:ext cx="1005314" cy="548333"/>
          </a:xfrm>
          <a:prstGeom prst="triangle">
            <a:avLst>
              <a:gd fmla="val 22402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/>
          <p:nvPr/>
        </p:nvSpPr>
        <p:spPr>
          <a:xfrm rot="2700000">
            <a:off x="5243827" y="2593999"/>
            <a:ext cx="684762" cy="359776"/>
          </a:xfrm>
          <a:prstGeom prst="triangle">
            <a:avLst>
              <a:gd fmla="val 49841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3"/>
          <p:cNvSpPr/>
          <p:nvPr/>
        </p:nvSpPr>
        <p:spPr>
          <a:xfrm rot="1301131">
            <a:off x="5118375" y="2653709"/>
            <a:ext cx="358040" cy="96433"/>
          </a:xfrm>
          <a:prstGeom prst="triangle">
            <a:avLst>
              <a:gd fmla="val 49841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3"/>
          <p:cNvSpPr/>
          <p:nvPr/>
        </p:nvSpPr>
        <p:spPr>
          <a:xfrm rot="1374591">
            <a:off x="5531541" y="1609117"/>
            <a:ext cx="547161" cy="897316"/>
          </a:xfrm>
          <a:prstGeom prst="triangle">
            <a:avLst>
              <a:gd fmla="val 40205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3"/>
          <p:cNvSpPr/>
          <p:nvPr/>
        </p:nvSpPr>
        <p:spPr>
          <a:xfrm rot="1374505">
            <a:off x="5568112" y="1547142"/>
            <a:ext cx="591123" cy="897316"/>
          </a:xfrm>
          <a:prstGeom prst="triangle">
            <a:avLst>
              <a:gd fmla="val 40205" name="adj"/>
            </a:avLst>
          </a:prstGeom>
          <a:solidFill>
            <a:srgbClr val="FBF0C2"/>
          </a:solidFill>
          <a:ln cap="flat" cmpd="sng" w="9525">
            <a:solidFill>
              <a:srgbClr val="FBF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3"/>
          <p:cNvSpPr/>
          <p:nvPr/>
        </p:nvSpPr>
        <p:spPr>
          <a:xfrm rot="3550546">
            <a:off x="4372807" y="2886429"/>
            <a:ext cx="1669184" cy="1124692"/>
          </a:xfrm>
          <a:prstGeom prst="blockArc">
            <a:avLst>
              <a:gd fmla="val 12211110" name="adj1"/>
              <a:gd fmla="val 19601388" name="adj2"/>
              <a:gd fmla="val 821" name="adj3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1904550" y="85575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 for listening to Trendify</a:t>
            </a:r>
            <a:endParaRPr sz="3000"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1904550" y="210045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By Jesus, Jessica, Damian &amp; Adam</a:t>
            </a:r>
            <a:endParaRPr/>
          </a:p>
        </p:txBody>
      </p:sp>
      <p:pic>
        <p:nvPicPr>
          <p:cNvPr descr="a man singing into a microphone while holding a guitar with the words thank you for being here written below him (provided by Tenor)"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813" y="2826600"/>
            <a:ext cx="3156386" cy="17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491475" y="232650"/>
            <a:ext cx="4410300" cy="46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b="1" lang="en-GB"/>
              <a:t>Our hypothesis:</a:t>
            </a:r>
            <a:r>
              <a:rPr lang="en-GB"/>
              <a:t> The growth of the popularity of an artist between 2021-24, we can be used to plan a European tour in 2025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b="1" lang="en-GB"/>
              <a:t>Our business case:</a:t>
            </a:r>
            <a:r>
              <a:rPr lang="en-GB"/>
              <a:t> </a:t>
            </a:r>
            <a:r>
              <a:rPr lang="en-GB"/>
              <a:t>We have decided to create a data-driven business that gathers data from European Spotify accounts to create an artists solo tour around Europe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Why Spotify?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Data wrangling &amp; cleaning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Exploratory Data Analysis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Teamwork &amp; project management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Major obstacles</a:t>
            </a:r>
            <a:endParaRPr/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Conclusions &amp; business implications</a:t>
            </a:r>
            <a:endParaRPr/>
          </a:p>
        </p:txBody>
      </p:sp>
      <p:pic>
        <p:nvPicPr>
          <p:cNvPr descr="a man wearing headphones and an orange suit looks at the camera (provided by Tenor)"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00" y="2397025"/>
            <a:ext cx="1714499" cy="16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072775" y="284600"/>
            <a:ext cx="24624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BF0C2"/>
                </a:solidFill>
              </a:rPr>
              <a:t>Why Spotify?</a:t>
            </a:r>
            <a:endParaRPr sz="3000">
              <a:solidFill>
                <a:srgbClr val="FBF0C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BF0C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BF0C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BF0C2"/>
              </a:solidFill>
            </a:endParaRPr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4676700" y="284600"/>
            <a:ext cx="4166400" cy="28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♫"/>
            </a:pPr>
            <a:r>
              <a:rPr lang="en-GB" sz="1500"/>
              <a:t>O</a:t>
            </a:r>
            <a:r>
              <a:rPr lang="en-GB" sz="1500"/>
              <a:t>fficially</a:t>
            </a:r>
            <a:r>
              <a:rPr lang="en-GB" sz="1500"/>
              <a:t> launched in October 2008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♫"/>
            </a:pPr>
            <a:r>
              <a:rPr lang="en-GB" sz="1500"/>
              <a:t>Music and Podcast streaming service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♬"/>
            </a:pPr>
            <a:r>
              <a:rPr lang="en-GB" sz="1300"/>
              <a:t>Free &amp; Premium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♫"/>
            </a:pPr>
            <a:r>
              <a:rPr lang="en-GB" sz="1500"/>
              <a:t>Available in 180 countries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♫"/>
            </a:pPr>
            <a:r>
              <a:rPr lang="en-GB" sz="1500"/>
              <a:t>Millions</a:t>
            </a:r>
            <a:r>
              <a:rPr lang="en-GB" sz="1500"/>
              <a:t> of artists &amp; podcast creators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♫"/>
            </a:pPr>
            <a:r>
              <a:rPr lang="en-GB" sz="1500"/>
              <a:t>Over 500 </a:t>
            </a:r>
            <a:r>
              <a:rPr lang="en-GB" sz="1500"/>
              <a:t>million</a:t>
            </a:r>
            <a:r>
              <a:rPr lang="en-GB" sz="1500"/>
              <a:t> </a:t>
            </a:r>
            <a:r>
              <a:rPr lang="en-GB" sz="1500"/>
              <a:t>monthly</a:t>
            </a:r>
            <a:r>
              <a:rPr lang="en-GB" sz="1500"/>
              <a:t> active users globally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♬"/>
            </a:pPr>
            <a:r>
              <a:rPr lang="en-GB" sz="1300"/>
              <a:t>Over 200 million </a:t>
            </a:r>
            <a:r>
              <a:rPr lang="en-GB" sz="1300"/>
              <a:t>premium</a:t>
            </a:r>
            <a:r>
              <a:rPr lang="en-GB" sz="1300"/>
              <a:t> subscribers</a:t>
            </a:r>
            <a:endParaRPr sz="130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325" y="3357772"/>
            <a:ext cx="2462399" cy="138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150" y="1412975"/>
            <a:ext cx="1727652" cy="16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 &amp; cleaning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311850" y="1688775"/>
            <a:ext cx="85206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♫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Selecting the right data and discarding “good ones” but not good enough.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♬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Nationality of listeners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♬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Outdated information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♫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"Top 200" and "Viral 50" became 1 and then 8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♫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Dropping columns and aligning column names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♫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Filtering through top 50 and only European daily ranks.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♫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Making it standard: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♬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ASCII format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♬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Country codes or country name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♬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Capitalization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1671750" y="-7050"/>
            <a:ext cx="5800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chemeClr val="accent3"/>
                </a:highlight>
              </a:rPr>
              <a:t>Exploratory Data Analysis (EDA)</a:t>
            </a:r>
            <a:endParaRPr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2469450" y="615750"/>
            <a:ext cx="42051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100">
                <a:solidFill>
                  <a:srgbClr val="000000"/>
                </a:solidFill>
                <a:highlight>
                  <a:schemeClr val="accent3"/>
                </a:highlight>
              </a:rPr>
              <a:t>Which artist grew in popularity between 2021 and 2024 and therefore s</a:t>
            </a:r>
            <a:r>
              <a:rPr lang="en-GB" sz="1100">
                <a:solidFill>
                  <a:srgbClr val="000000"/>
                </a:solidFill>
                <a:highlight>
                  <a:schemeClr val="accent3"/>
                </a:highlight>
              </a:rPr>
              <a:t>hows potential for a successful tour in 2025?</a:t>
            </a:r>
            <a:endParaRPr sz="1100">
              <a:solidFill>
                <a:srgbClr val="000000"/>
              </a:solidFill>
              <a:highlight>
                <a:schemeClr val="accent3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pic>
        <p:nvPicPr>
          <p:cNvPr id="111" name="Google Shape;111;p17" title="Billie_Eilish_Growth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1614000"/>
            <a:ext cx="3174224" cy="245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7"/>
          <p:cNvGrpSpPr/>
          <p:nvPr/>
        </p:nvGrpSpPr>
        <p:grpSpPr>
          <a:xfrm>
            <a:off x="149575" y="1406900"/>
            <a:ext cx="2770875" cy="2691574"/>
            <a:chOff x="149575" y="1406900"/>
            <a:chExt cx="2770875" cy="2691574"/>
          </a:xfrm>
        </p:grpSpPr>
        <p:grpSp>
          <p:nvGrpSpPr>
            <p:cNvPr id="113" name="Google Shape;113;p17"/>
            <p:cNvGrpSpPr/>
            <p:nvPr/>
          </p:nvGrpSpPr>
          <p:grpSpPr>
            <a:xfrm>
              <a:off x="149575" y="1406900"/>
              <a:ext cx="2770875" cy="2691574"/>
              <a:chOff x="149575" y="1406900"/>
              <a:chExt cx="2770875" cy="2691574"/>
            </a:xfrm>
          </p:grpSpPr>
          <p:pic>
            <p:nvPicPr>
              <p:cNvPr id="114" name="Google Shape;114;p17" title="Billie_Eilish_24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49575" y="1406900"/>
                <a:ext cx="2770875" cy="26915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5" name="Google Shape;115;p17"/>
              <p:cNvCxnSpPr/>
              <p:nvPr/>
            </p:nvCxnSpPr>
            <p:spPr>
              <a:xfrm flipH="1" rot="10800000">
                <a:off x="378350" y="3331025"/>
                <a:ext cx="242700" cy="236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6" name="Google Shape;116;p17"/>
            <p:cNvSpPr txBox="1"/>
            <p:nvPr/>
          </p:nvSpPr>
          <p:spPr>
            <a:xfrm>
              <a:off x="1374700" y="1479925"/>
              <a:ext cx="498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2024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2920450" y="2353625"/>
            <a:ext cx="2834699" cy="2561434"/>
            <a:chOff x="2920450" y="2353625"/>
            <a:chExt cx="2834699" cy="2561434"/>
          </a:xfrm>
        </p:grpSpPr>
        <p:grpSp>
          <p:nvGrpSpPr>
            <p:cNvPr id="118" name="Google Shape;118;p17"/>
            <p:cNvGrpSpPr/>
            <p:nvPr/>
          </p:nvGrpSpPr>
          <p:grpSpPr>
            <a:xfrm>
              <a:off x="2920450" y="2353625"/>
              <a:ext cx="2834699" cy="2561434"/>
              <a:chOff x="2920450" y="2353625"/>
              <a:chExt cx="2834699" cy="2561434"/>
            </a:xfrm>
          </p:grpSpPr>
          <p:pic>
            <p:nvPicPr>
              <p:cNvPr id="119" name="Google Shape;119;p17" title="Billie_Eilish_21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20450" y="2353625"/>
                <a:ext cx="2834699" cy="256143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0" name="Google Shape;120;p17"/>
              <p:cNvCxnSpPr/>
              <p:nvPr/>
            </p:nvCxnSpPr>
            <p:spPr>
              <a:xfrm flipH="1" rot="10800000">
                <a:off x="5087750" y="4313075"/>
                <a:ext cx="235800" cy="23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1" name="Google Shape;121;p17"/>
            <p:cNvSpPr txBox="1"/>
            <p:nvPr/>
          </p:nvSpPr>
          <p:spPr>
            <a:xfrm>
              <a:off x="4211425" y="2435275"/>
              <a:ext cx="498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671750" y="-7050"/>
            <a:ext cx="5800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highlight>
                  <a:schemeClr val="accent3"/>
                </a:highlight>
              </a:rPr>
              <a:t>Exploratory Data Analysis (EDA)</a:t>
            </a:r>
            <a:endParaRPr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1448600" y="615750"/>
            <a:ext cx="58575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-GB" sz="1100">
                <a:solidFill>
                  <a:srgbClr val="000000"/>
                </a:solidFill>
                <a:highlight>
                  <a:schemeClr val="accent3"/>
                </a:highlight>
              </a:rPr>
              <a:t>Tour destinations based on artist’s popularity per countries in 2021 &amp; 2024 </a:t>
            </a:r>
            <a:endParaRPr sz="1100"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4125"/>
            <a:ext cx="4626276" cy="22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825" y="1124525"/>
            <a:ext cx="5105849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567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Teamwork &amp; project management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12" y="1277150"/>
            <a:ext cx="7926224" cy="38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obstacles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505700"/>
            <a:ext cx="4505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ER - Model → linking the tables together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Heavy datasets 〜 3.5GB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Special </a:t>
            </a:r>
            <a:r>
              <a:rPr lang="en-GB"/>
              <a:t>characters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SQL issues (Importing, tables creation)→ moved on with Python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Scrapping 1.5 million rows to obtain the artist id.</a:t>
            </a:r>
            <a:endParaRPr/>
          </a:p>
        </p:txBody>
      </p:sp>
      <p:pic>
        <p:nvPicPr>
          <p:cNvPr id="142" name="Google Shape;142;p20" title="Stan-Lee-Listening-to-Music-Amazing-Spiderma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800" y="500925"/>
            <a:ext cx="3954400" cy="16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14578" l="0" r="0" t="17427"/>
          <a:stretch/>
        </p:blipFill>
        <p:spPr>
          <a:xfrm>
            <a:off x="658700" y="3613725"/>
            <a:ext cx="7826676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 &amp; business implications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4238275" y="556625"/>
            <a:ext cx="4531800" cy="27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Billie Eilish was selected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♫"/>
            </a:pPr>
            <a:r>
              <a:rPr lang="en-GB"/>
              <a:t>Lithuania, Latvia, United Kingdom, Belgium, Ireland and Estonia.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 title="Gemini_Generated_Image_aic4tsaic4tsaic4.png"/>
          <p:cNvPicPr preferRelativeResize="0"/>
          <p:nvPr/>
        </p:nvPicPr>
        <p:blipFill rotWithShape="1">
          <a:blip r:embed="rId3">
            <a:alphaModFix/>
          </a:blip>
          <a:srcRect b="1190" l="9263" r="9902" t="1239"/>
          <a:stretch/>
        </p:blipFill>
        <p:spPr>
          <a:xfrm>
            <a:off x="812250" y="2028900"/>
            <a:ext cx="2134676" cy="286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0" l="0" r="76556" t="0"/>
          <a:stretch/>
        </p:blipFill>
        <p:spPr>
          <a:xfrm>
            <a:off x="4660300" y="1569028"/>
            <a:ext cx="911700" cy="35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5918200" y="2400300"/>
            <a:ext cx="300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this project go further?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others be inspired by it?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